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7" r:id="rId4"/>
    <p:sldId id="272" r:id="rId5"/>
    <p:sldId id="265" r:id="rId6"/>
    <p:sldId id="262" r:id="rId7"/>
    <p:sldId id="258" r:id="rId8"/>
    <p:sldId id="259" r:id="rId9"/>
    <p:sldId id="260" r:id="rId10"/>
    <p:sldId id="261" r:id="rId11"/>
    <p:sldId id="268" r:id="rId12"/>
    <p:sldId id="271" r:id="rId13"/>
    <p:sldId id="279" r:id="rId14"/>
    <p:sldId id="269" r:id="rId15"/>
    <p:sldId id="273" r:id="rId16"/>
    <p:sldId id="274" r:id="rId17"/>
    <p:sldId id="275" r:id="rId18"/>
    <p:sldId id="270" r:id="rId19"/>
    <p:sldId id="276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625" autoAdjust="0"/>
  </p:normalViewPr>
  <p:slideViewPr>
    <p:cSldViewPr>
      <p:cViewPr>
        <p:scale>
          <a:sx n="90" d="100"/>
          <a:sy n="90" d="100"/>
        </p:scale>
        <p:origin x="-816" y="7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074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063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30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412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523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591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413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732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618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735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145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2477A-CBD4-43AB-A9A6-54D5CE6FFF6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1B250-4973-40D0-9026-B41F88F405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515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fipi.ru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 Анализ  работы районного методического объединения учителей русского языка и литературы Алексеевского муниципального района Республики Татарстан 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>
                <a:solidFill>
                  <a:schemeClr val="tx1"/>
                </a:solidFill>
                <a:latin typeface="+mj-lt"/>
              </a:rPr>
              <a:t>за</a:t>
            </a:r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2600" b="1" dirty="0" smtClean="0">
                <a:solidFill>
                  <a:schemeClr val="tx1"/>
                </a:solidFill>
                <a:latin typeface="+mj-lt"/>
              </a:rPr>
              <a:t>2022 - 2023 учебный год</a:t>
            </a:r>
            <a:endParaRPr lang="ru-RU" sz="26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Picture 2" descr="2023 год объявлен Годом педагога и наставника - Ространснадзор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2656"/>
            <a:ext cx="172819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131;p25"/>
          <p:cNvPicPr/>
          <p:nvPr/>
        </p:nvPicPr>
        <p:blipFill>
          <a:blip r:embed="rId3">
            <a:alphaModFix/>
          </a:blip>
          <a:srcRect/>
          <a:stretch/>
        </p:blipFill>
        <p:spPr bwMode="auto">
          <a:xfrm>
            <a:off x="323528" y="332656"/>
            <a:ext cx="3168352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753680" y="476672"/>
            <a:ext cx="189844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1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75856" y="548680"/>
            <a:ext cx="54006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3990" indent="449580">
              <a:spcAft>
                <a:spcPts val="0"/>
              </a:spcAft>
            </a:pPr>
            <a:endParaRPr lang="ru-RU" sz="1600" dirty="0" smtClean="0">
              <a:latin typeface="Times New Roman"/>
              <a:ea typeface="Calibri"/>
              <a:cs typeface="Times New Roman"/>
            </a:endParaRPr>
          </a:p>
          <a:p>
            <a:pPr marR="173990" indent="449580">
              <a:spcAft>
                <a:spcPts val="0"/>
              </a:spcAft>
            </a:pP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20 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июня  в соответствии с Планом МКУ «Отдел образования Алексеевского муниципального района Республики Татарстан», Планом мероприятий («Дорожная карта») по повышению качества образования в Алексеевском муниципальном районе Республики Татарстан на 2022-  2023 учебный год, в целях повышения качества образования, эффективной работы учителей русского языка и литературы, учителей начальных классов Алексеевского муниципального района  на базе  МБОУ «Алексеевская СОШ № 2 имени Героя Советского Союза И. Е. Кочнева» был проведён профессорами  ГАОУ ДПО «Институт развития образования Республики Татарстан </a:t>
            </a:r>
            <a:r>
              <a:rPr lang="ru-RU" sz="1600" b="1" dirty="0" err="1">
                <a:latin typeface="Times New Roman"/>
                <a:ea typeface="Calibri"/>
                <a:cs typeface="Times New Roman"/>
              </a:rPr>
              <a:t>Скиргайло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 Т. О.  и </a:t>
            </a:r>
            <a:r>
              <a:rPr lang="ru-RU" sz="1600" b="1" dirty="0" err="1">
                <a:latin typeface="Times New Roman"/>
                <a:ea typeface="Calibri"/>
                <a:cs typeface="Times New Roman"/>
              </a:rPr>
              <a:t>Ахбаровой</a:t>
            </a:r>
            <a:r>
              <a:rPr lang="ru-RU" sz="1600" b="1" dirty="0">
                <a:latin typeface="Times New Roman"/>
                <a:ea typeface="Calibri"/>
                <a:cs typeface="Times New Roman"/>
              </a:rPr>
              <a:t> Г. Х.  семинар – практикум   на тему: «Современный  урок по требованиям ФГОС».  </a:t>
            </a:r>
            <a:endParaRPr lang="ru-RU" sz="1600" b="1" dirty="0">
              <a:ea typeface="Calibri"/>
              <a:cs typeface="Times New Roman"/>
            </a:endParaRPr>
          </a:p>
          <a:p>
            <a:pPr marR="173990" indent="449580">
              <a:spcAft>
                <a:spcPts val="0"/>
              </a:spcAft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Учителя русского языка и  начальных классов   в ходе семинара рассмотрели требования к структуре уроков развития речи,  написания сочинений различного типа,  получили методические материалы по разработке уроков русского языка различного вида  по обновлённым ФГОС. Также учителя   сами  приняли  активное участие в разработке  такого  урока.</a:t>
            </a:r>
            <a:endParaRPr lang="ru-RU" sz="1600" b="1" dirty="0">
              <a:ea typeface="Calibri"/>
              <a:cs typeface="Times New Roman"/>
            </a:endParaRPr>
          </a:p>
          <a:p>
            <a:pPr marR="173990"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 	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. </a:t>
            </a:r>
            <a:endParaRPr lang="ru-RU" sz="1400" b="1" dirty="0">
              <a:ea typeface="Calibri"/>
              <a:cs typeface="Times New Roman"/>
            </a:endParaRPr>
          </a:p>
        </p:txBody>
      </p:sp>
      <p:pic>
        <p:nvPicPr>
          <p:cNvPr id="2050" name="Picture 2" descr="C:\Users\CHip\Desktop\33078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288032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527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31;p25"/>
          <p:cNvPicPr/>
          <p:nvPr/>
        </p:nvPicPr>
        <p:blipFill>
          <a:blip r:embed="rId2">
            <a:alphaModFix/>
          </a:blip>
          <a:srcRect/>
          <a:stretch/>
        </p:blipFill>
        <p:spPr bwMode="auto">
          <a:xfrm>
            <a:off x="323528" y="332656"/>
            <a:ext cx="3168352" cy="172819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347864" y="1556792"/>
            <a:ext cx="54726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>
                <a:solidFill>
                  <a:srgbClr val="000000"/>
                </a:solidFill>
                <a:latin typeface="Arial"/>
              </a:rPr>
              <a:t>Олимпиадное движение</a:t>
            </a:r>
          </a:p>
          <a:p>
            <a:pPr fontAlgn="base"/>
            <a:r>
              <a:rPr lang="ru-RU" b="1" dirty="0" smtClean="0">
                <a:solidFill>
                  <a:srgbClr val="000000"/>
                </a:solidFill>
                <a:latin typeface="Arial"/>
              </a:rPr>
              <a:t>Региональный 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этап всероссийской олимпиады школьников по учебному предмету «Литература»</a:t>
            </a:r>
          </a:p>
          <a:p>
            <a:pPr fontAlgn="base"/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000000"/>
                </a:solidFill>
                <a:latin typeface="Arial"/>
              </a:rPr>
              <a:t>Ученица 8 класса МБОУ Алексеевская СОШ №3 им. Г. С. Боровикова </a:t>
            </a:r>
            <a:r>
              <a:rPr lang="ru-RU" b="1" dirty="0" err="1">
                <a:solidFill>
                  <a:srgbClr val="000000"/>
                </a:solidFill>
                <a:latin typeface="Arial"/>
              </a:rPr>
              <a:t>Сагирова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 Альбина стала </a:t>
            </a:r>
            <a:r>
              <a:rPr lang="ru-RU" b="1" dirty="0" err="1" smtClean="0">
                <a:solidFill>
                  <a:srgbClr val="000000"/>
                </a:solidFill>
                <a:latin typeface="Arial"/>
              </a:rPr>
              <a:t>Призëром</a:t>
            </a:r>
            <a:r>
              <a:rPr lang="ru-RU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регионального этапа всероссийской олимпиады школьников по учебному предмету «</a:t>
            </a:r>
            <a:r>
              <a:rPr lang="ru-RU" b="1" dirty="0" smtClean="0">
                <a:solidFill>
                  <a:srgbClr val="000000"/>
                </a:solidFill>
                <a:latin typeface="Arial"/>
              </a:rPr>
              <a:t>Литература». Подготовила ученицу 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учитель русского языка и литературы </a:t>
            </a:r>
            <a:r>
              <a:rPr lang="ru-RU" b="1" dirty="0" err="1">
                <a:solidFill>
                  <a:srgbClr val="000000"/>
                </a:solidFill>
                <a:latin typeface="Arial"/>
              </a:rPr>
              <a:t>Трифанова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 С.В. </a:t>
            </a:r>
            <a:endParaRPr lang="ru-RU" b="1" i="0" dirty="0">
              <a:solidFill>
                <a:srgbClr val="000000"/>
              </a:solidFill>
              <a:effectLst/>
              <a:latin typeface="Arial"/>
            </a:endParaRPr>
          </a:p>
        </p:txBody>
      </p:sp>
      <p:pic>
        <p:nvPicPr>
          <p:cNvPr id="1026" name="Picture 2" descr="C:\Users\CHip\Desktop\31576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1"/>
            <a:ext cx="2795807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374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3" y="476672"/>
            <a:ext cx="698477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Результативность участия обучающихся в конкурсах и конференциях  в 2022 - 2023 учебном году: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Муниципальный уровень </a:t>
            </a:r>
            <a:r>
              <a:rPr lang="ru-RU" sz="2000" b="1" dirty="0" smtClean="0"/>
              <a:t>–26.</a:t>
            </a:r>
            <a:endParaRPr lang="ru-RU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Республиканский уровень  </a:t>
            </a:r>
            <a:r>
              <a:rPr lang="ru-RU" sz="2000" b="1" dirty="0" smtClean="0"/>
              <a:t>- 56.</a:t>
            </a:r>
            <a:endParaRPr lang="ru-RU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Федеральный уровень </a:t>
            </a:r>
            <a:r>
              <a:rPr lang="ru-RU" sz="2000" b="1" dirty="0" smtClean="0"/>
              <a:t>–9.</a:t>
            </a:r>
            <a:endParaRPr lang="ru-RU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Международный уровень </a:t>
            </a:r>
            <a:r>
              <a:rPr lang="ru-RU" sz="2000" b="1" dirty="0" smtClean="0"/>
              <a:t>– 4.</a:t>
            </a:r>
            <a:endParaRPr lang="ru-RU" sz="2000" b="1" dirty="0" smtClean="0"/>
          </a:p>
        </p:txBody>
      </p:sp>
      <p:pic>
        <p:nvPicPr>
          <p:cNvPr id="2050" name="Picture 2" descr="C:\Users\CHip\Desktop\WhatsApp Image 2023-07-05 at 23.05.2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154328"/>
            <a:ext cx="7776864" cy="344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982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Результаты ОГЭ -2023  по русскому языку и литературе по Алексеевскому району сравнительно других предметов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068231"/>
              </p:ext>
            </p:extLst>
          </p:nvPr>
        </p:nvGraphicFramePr>
        <p:xfrm>
          <a:off x="467544" y="2060848"/>
          <a:ext cx="8219255" cy="3888432"/>
        </p:xfrm>
        <a:graphic>
          <a:graphicData uri="http://schemas.openxmlformats.org/drawingml/2006/table">
            <a:tbl>
              <a:tblPr/>
              <a:tblGrid>
                <a:gridCol w="1789619"/>
                <a:gridCol w="535803"/>
                <a:gridCol w="535803"/>
                <a:gridCol w="535803"/>
                <a:gridCol w="535803"/>
                <a:gridCol w="535803"/>
                <a:gridCol w="535803"/>
                <a:gridCol w="535803"/>
                <a:gridCol w="535803"/>
                <a:gridCol w="535803"/>
                <a:gridCol w="535803"/>
                <a:gridCol w="535803"/>
                <a:gridCol w="535803"/>
              </a:tblGrid>
              <a:tr h="2129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ОО</a:t>
                      </a:r>
                    </a:p>
                  </a:txBody>
                  <a:tcPr marL="8375" marR="8375" marT="83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Физика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История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Биология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Родные языки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Химия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Обществознание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География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Информатика (КОГЭ)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Английский язык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Русский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язык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Математика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Литература</a:t>
                      </a:r>
                    </a:p>
                  </a:txBody>
                  <a:tcPr marL="8375" marR="8375" marT="837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1F1F1F"/>
                          </a:solidFill>
                          <a:effectLst/>
                          <a:latin typeface="Google Sans"/>
                        </a:rPr>
                        <a:t>Средний оценка по району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3,64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4,00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3,87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4,24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4,80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3,73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4,12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3,53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4,40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3,75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3,73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4,50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30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1F1F1F"/>
                          </a:solidFill>
                          <a:effectLst/>
                          <a:latin typeface="Google Sans"/>
                        </a:rPr>
                        <a:t>Средняя оценка по району после пересдачи предметов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3,9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3,76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4,19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3,57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3,79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3,85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336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Средняя оценка по РТ</a:t>
                      </a:r>
                    </a:p>
                  </a:txBody>
                  <a:tcPr marL="8375" marR="8375" marT="83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3,84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4,01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4,06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4,44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4,57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3,74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4,17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3,74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4,54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4,08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3,86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4,48</a:t>
                      </a:r>
                    </a:p>
                  </a:txBody>
                  <a:tcPr marL="8375" marR="8375" marT="8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A84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725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Hip\Desktop\WhatsApp Image 2023-07-04 at 22.55.59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4" r="3883" b="16958"/>
          <a:stretch/>
        </p:blipFill>
        <p:spPr bwMode="auto">
          <a:xfrm>
            <a:off x="827584" y="2029598"/>
            <a:ext cx="7704855" cy="413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7" y="692696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/>
              <a:t>Результаты ЕГЭ – 2023  по русскому языку и литературе по Алексеевскому муниципальному району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Результат </a:t>
            </a:r>
            <a:r>
              <a:rPr lang="ru-RU" b="1" dirty="0">
                <a:solidFill>
                  <a:prstClr val="black"/>
                </a:solidFill>
              </a:rPr>
              <a:t>ЕГЭ по  литературе  по Алексеевскому муниципальному району -74,57 баллов; по Республике Татарстан -72, 67  баллов</a:t>
            </a:r>
          </a:p>
          <a:p>
            <a:pPr algn="ctr"/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452320" y="541862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72,01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29914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620689"/>
            <a:ext cx="8136904" cy="236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В 2023  году ЕГЭ по русскому языку сдавали 73 выпускника из 8 средних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школ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(в МБОУ </a:t>
            </a:r>
            <a:r>
              <a:rPr lang="ru-RU" sz="2000" b="1" dirty="0" err="1">
                <a:latin typeface="Times New Roman"/>
                <a:ea typeface="Calibri"/>
                <a:cs typeface="Times New Roman"/>
              </a:rPr>
              <a:t>Куркульской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 СОШ выпуска не было). Средний балл по району – 69,52, что на 5,45 баллов ниже, чем результат в 2022 году. В сравнении со средним баллом по Республике Татарстан (РТ – 72,01) результат района ниже на 2,49 балла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endParaRPr lang="ru-RU" sz="2000" b="1" dirty="0"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032695"/>
              </p:ext>
            </p:extLst>
          </p:nvPr>
        </p:nvGraphicFramePr>
        <p:xfrm>
          <a:off x="683568" y="2636912"/>
          <a:ext cx="8064896" cy="2884520"/>
        </p:xfrm>
        <a:graphic>
          <a:graphicData uri="http://schemas.openxmlformats.org/drawingml/2006/table">
            <a:tbl>
              <a:tblPr firstRow="1" firstCol="1" bandRow="1"/>
              <a:tblGrid>
                <a:gridCol w="2542746"/>
                <a:gridCol w="1705727"/>
                <a:gridCol w="1826515"/>
                <a:gridCol w="1989908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2022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2023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участников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88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Средний балл: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Район/РТ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74,71/74,72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74,97/72,83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69,52/72,01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31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Динамика (район/РТ)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+1,27/-0,01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+0,26/+2,24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-5,45/-2,49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1528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7920880" cy="40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Динамика результатов ЕГЭ по русскому языку по школам</a:t>
            </a:r>
            <a:endParaRPr lang="ru-RU" sz="2000" b="1" dirty="0">
              <a:ea typeface="Calibri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891321"/>
              </p:ext>
            </p:extLst>
          </p:nvPr>
        </p:nvGraphicFramePr>
        <p:xfrm>
          <a:off x="467544" y="908720"/>
          <a:ext cx="8208912" cy="5197563"/>
        </p:xfrm>
        <a:graphic>
          <a:graphicData uri="http://schemas.openxmlformats.org/drawingml/2006/table">
            <a:tbl>
              <a:tblPr firstRow="1" firstCol="1" bandRow="1"/>
              <a:tblGrid>
                <a:gridCol w="5122891"/>
                <a:gridCol w="1093830"/>
                <a:gridCol w="1017238"/>
                <a:gridCol w="974953"/>
              </a:tblGrid>
              <a:tr h="8043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Школа/кол-во участников/учитель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2023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АСОШ №1/20/Бочкарева Н.Ю.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68,33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80,33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АСОШ №2/10/Онучина Е.А.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75,55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76,25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0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АСОШ №3/18/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ЕвлановаА.Ф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.(А), </a:t>
                      </a:r>
                      <a:endParaRPr lang="ru-RU" sz="1800" b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         Максина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О.Ю.(Б)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80,38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71,31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0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Билярская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СОШ/11/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Обрезкова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О.С.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81,14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76,56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75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Куркульская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СОШ/0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52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Мокрокурналинская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СОШ/3/Гордеева Т.А.(10)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Холбобоева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Н.Б.(11)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75,5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68,25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0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Родниковская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СОШ/3/Плотникова Л.Н.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31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Ромодановская СОШ/5/Кудряшова Н.С.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3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Среднетиганская СОШ/3/Зарипова Л.Р.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68,5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999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136903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Количество выпускников, которые набрали 80 и более баллов, составляет 21 участник,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28,8 %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от общего количества участников ЕГЭ по русскому языку. По сравнению с прошлым годом наблюдается отрицательная динамика на 16,7%.</a:t>
            </a:r>
            <a:endParaRPr lang="ru-RU" sz="2000" b="1" dirty="0"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472241"/>
              </p:ext>
            </p:extLst>
          </p:nvPr>
        </p:nvGraphicFramePr>
        <p:xfrm>
          <a:off x="611559" y="2263731"/>
          <a:ext cx="8064895" cy="978408"/>
        </p:xfrm>
        <a:graphic>
          <a:graphicData uri="http://schemas.openxmlformats.org/drawingml/2006/table">
            <a:tbl>
              <a:tblPr firstRow="1" firstCol="1" bandRow="1"/>
              <a:tblGrid>
                <a:gridCol w="2987801"/>
                <a:gridCol w="1643354"/>
                <a:gridCol w="1604208"/>
                <a:gridCol w="182953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2023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4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Участники, набравшие 80 и более баллов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36,7%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45,5%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28,8%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353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8424936" cy="5675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+mj-lt"/>
                <a:ea typeface="Calibri"/>
                <a:cs typeface="Times New Roman"/>
              </a:rPr>
              <a:t>Анализ деятельности РМО позволяет выделить следующие проблемы: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latin typeface="+mj-lt"/>
                <a:ea typeface="Calibri"/>
                <a:cs typeface="Times New Roman"/>
              </a:rPr>
              <a:t>нестабильность качества знаний и успеваемости учащихся по результатам  итоговой аттестации по русскому языку в 9-х и 11-х классах; снижение уровня качества знаний по школам;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latin typeface="+mj-lt"/>
                <a:ea typeface="Calibri"/>
                <a:cs typeface="Times New Roman"/>
              </a:rPr>
              <a:t>низкие результаты по итогам II и III этапов Всероссийской олимпиады по русскому языку и литературе;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latin typeface="+mj-lt"/>
                <a:ea typeface="Calibri"/>
                <a:cs typeface="Times New Roman"/>
              </a:rPr>
              <a:t>низкая активность участия педагогов и учащихся в творческих конкурсах;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latin typeface="+mj-lt"/>
                <a:ea typeface="Calibri"/>
                <a:cs typeface="Times New Roman"/>
              </a:rPr>
              <a:t>большое количество учителей, не имеющих квалификационные категории.</a:t>
            </a:r>
          </a:p>
        </p:txBody>
      </p:sp>
    </p:spTree>
    <p:extLst>
      <p:ext uri="{BB962C8B-B14F-4D97-AF65-F5344CB8AC3E}">
        <p14:creationId xmlns:p14="http://schemas.microsoft.com/office/powerpoint/2010/main" val="3430516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352928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latin typeface="+mj-lt"/>
                <a:ea typeface="Calibri"/>
                <a:cs typeface="Times New Roman"/>
              </a:rPr>
              <a:t>Рекомендации:</a:t>
            </a:r>
            <a:r>
              <a:rPr lang="ru-RU" sz="1400" b="1" dirty="0" smtClean="0">
                <a:latin typeface="+mj-lt"/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latin typeface="+mj-lt"/>
                <a:ea typeface="Calibri"/>
                <a:cs typeface="Times New Roman"/>
              </a:rPr>
              <a:t>определить </a:t>
            </a:r>
            <a:r>
              <a:rPr lang="ru-RU" sz="1400" b="1" dirty="0">
                <a:latin typeface="+mj-lt"/>
                <a:ea typeface="Calibri"/>
                <a:cs typeface="Times New Roman"/>
              </a:rPr>
              <a:t>тему РМО учителей русского языка и литературы на 2023/24 учебный год: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«Создание условий для успешной подготовки, организации и проведения ОГЭ и ЕГЭ по русскому языку и литературе»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Цель: оказание действенной помощи учителям в улучшении организации обучения, совершенствовании уровня педагогического мастерства, профессиональной компетенции, методики преподавания, </a:t>
            </a:r>
            <a:r>
              <a:rPr lang="ru-RU" sz="1400" b="1" dirty="0" smtClean="0">
                <a:latin typeface="+mj-lt"/>
                <a:ea typeface="Calibri"/>
                <a:cs typeface="Times New Roman"/>
              </a:rPr>
              <a:t>реализации  </a:t>
            </a:r>
            <a:r>
              <a:rPr lang="ru-RU" sz="1400" b="1" dirty="0">
                <a:latin typeface="+mj-lt"/>
                <a:ea typeface="Calibri"/>
                <a:cs typeface="Times New Roman"/>
              </a:rPr>
              <a:t>ФГОС.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Задачи: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организовать информационно - просветительскую работу по подготовке и проведению ОГЭ и ЕГЭ;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       2.   выбрать  оптимальную стратегию подготовки к ГИА: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ознакомление учителей русского языка с требованиями, предъявляемыми к написанию  итогового сочинения как допуска к ЕГЭ;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изучение нормативных документов по ОГЭ и  ЕГЭ;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проведение ежемесячных контрольных срезов  в формате  ОГЭ и ЕГЭ;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работа по </a:t>
            </a:r>
            <a:r>
              <a:rPr lang="ru-RU" sz="1400" b="1" dirty="0" err="1">
                <a:latin typeface="+mj-lt"/>
                <a:ea typeface="Calibri"/>
                <a:cs typeface="Times New Roman"/>
              </a:rPr>
              <a:t>ежеурочному</a:t>
            </a:r>
            <a:r>
              <a:rPr lang="ru-RU" sz="1400" b="1" dirty="0">
                <a:latin typeface="+mj-lt"/>
                <a:ea typeface="Calibri"/>
                <a:cs typeface="Times New Roman"/>
              </a:rPr>
              <a:t> использованию в процессе преподавания контрольно - </a:t>
            </a:r>
            <a:r>
              <a:rPr lang="ru-RU" sz="1400" b="1" dirty="0" smtClean="0">
                <a:latin typeface="+mj-lt"/>
                <a:ea typeface="Calibri"/>
                <a:cs typeface="Times New Roman"/>
              </a:rPr>
              <a:t>измерительных </a:t>
            </a:r>
            <a:r>
              <a:rPr lang="ru-RU" sz="1400" b="1" dirty="0">
                <a:latin typeface="+mj-lt"/>
                <a:ea typeface="Calibri"/>
                <a:cs typeface="Times New Roman"/>
              </a:rPr>
              <a:t>материалов и демонстрационных версий ОГЭ и  ЕГЭ как в качестве проверки нового материала, так и при организации попутного повторения;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корректировка работы по подготовке учащихся к тестовому контролю по русскому языку и литературе с учётом результатов 2022/2023 учебного года;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внедрение в учебный процесс новых педагогических технологий, учебно-методические и дидактические  </a:t>
            </a:r>
            <a:r>
              <a:rPr lang="ru-RU" sz="1400" b="1" dirty="0" smtClean="0">
                <a:latin typeface="+mj-lt"/>
                <a:ea typeface="Calibri"/>
                <a:cs typeface="Times New Roman"/>
              </a:rPr>
              <a:t>материалы</a:t>
            </a:r>
            <a:r>
              <a:rPr lang="ru-RU" sz="1400" b="1" dirty="0">
                <a:latin typeface="+mj-lt"/>
                <a:ea typeface="Calibri"/>
                <a:cs typeface="Times New Roman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участие в  семинарах с целью изучения, обобщения и распространения опыта работы лучших учителей    </a:t>
            </a:r>
            <a:r>
              <a:rPr lang="ru-RU" sz="1400" b="1" dirty="0" smtClean="0">
                <a:latin typeface="+mj-lt"/>
                <a:ea typeface="Calibri"/>
                <a:cs typeface="Times New Roman"/>
              </a:rPr>
              <a:t>района: по </a:t>
            </a:r>
            <a:r>
              <a:rPr lang="ru-RU" sz="1400" b="1" dirty="0">
                <a:latin typeface="+mj-lt"/>
                <a:ea typeface="Calibri"/>
                <a:cs typeface="Times New Roman"/>
              </a:rPr>
              <a:t>подготовке к ОГЭ и ЕГЭ по предмету «Русский язык» – Кудряшовой Н. С., Обрезковой О. С.;  по олимпиадному движению и подготовке к ОГЭ и ЕГЭ по предмету «Литература» - </a:t>
            </a:r>
            <a:r>
              <a:rPr lang="ru-RU" sz="1400" b="1" dirty="0" err="1">
                <a:latin typeface="+mj-lt"/>
                <a:ea typeface="Calibri"/>
                <a:cs typeface="Times New Roman"/>
              </a:rPr>
              <a:t>Трифановой</a:t>
            </a:r>
            <a:r>
              <a:rPr lang="ru-RU" sz="1400" b="1" dirty="0">
                <a:latin typeface="+mj-lt"/>
                <a:ea typeface="Calibri"/>
                <a:cs typeface="Times New Roman"/>
              </a:rPr>
              <a:t>  С. В</a:t>
            </a:r>
            <a:r>
              <a:rPr lang="ru-RU" sz="1400" b="1" dirty="0" smtClean="0">
                <a:latin typeface="+mj-lt"/>
                <a:ea typeface="Calibri"/>
                <a:cs typeface="Times New Roman"/>
              </a:rPr>
              <a:t>.); по подготовке к конкурсам и </a:t>
            </a:r>
            <a:r>
              <a:rPr lang="ru-RU" sz="1400" b="1" dirty="0" err="1" smtClean="0">
                <a:latin typeface="+mj-lt"/>
                <a:ea typeface="Calibri"/>
                <a:cs typeface="Times New Roman"/>
              </a:rPr>
              <a:t>нпк</a:t>
            </a:r>
            <a:r>
              <a:rPr lang="ru-RU" sz="1400" b="1" dirty="0" smtClean="0">
                <a:latin typeface="+mj-lt"/>
                <a:ea typeface="Calibri"/>
                <a:cs typeface="Times New Roman"/>
              </a:rPr>
              <a:t> – Абдуллиной О. А., Онучиной Е. А., </a:t>
            </a:r>
            <a:r>
              <a:rPr lang="ru-RU" sz="1400" b="1" dirty="0" err="1" smtClean="0">
                <a:latin typeface="+mj-lt"/>
                <a:ea typeface="Calibri"/>
                <a:cs typeface="Times New Roman"/>
              </a:rPr>
              <a:t>Зайнуллиной</a:t>
            </a:r>
            <a:r>
              <a:rPr lang="ru-RU" sz="1400" b="1" dirty="0" smtClean="0">
                <a:latin typeface="+mj-lt"/>
                <a:ea typeface="Calibri"/>
                <a:cs typeface="Times New Roman"/>
              </a:rPr>
              <a:t> О. А.</a:t>
            </a:r>
            <a:endParaRPr lang="ru-RU" sz="1400" b="1" dirty="0">
              <a:latin typeface="+mj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+mj-lt"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6972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551837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sz="2400" b="1" dirty="0" smtClean="0">
                <a:effectLst/>
                <a:latin typeface="+mj-lt"/>
                <a:ea typeface="Cambria"/>
                <a:cs typeface="Cambria"/>
              </a:rPr>
              <a:t>Учителей русского языка и литературы – 43.</a:t>
            </a:r>
          </a:p>
          <a:p>
            <a:pPr marL="342900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dirty="0">
                <a:latin typeface="+mj-lt"/>
                <a:ea typeface="Cambria"/>
                <a:cs typeface="Cambria"/>
              </a:rPr>
              <a:t>б</a:t>
            </a:r>
            <a:r>
              <a:rPr lang="ru-RU" sz="2400" b="1" dirty="0" smtClean="0">
                <a:latin typeface="+mj-lt"/>
                <a:ea typeface="Cambria"/>
                <a:cs typeface="Cambria"/>
              </a:rPr>
              <a:t>ез категории -14 (32%);</a:t>
            </a:r>
          </a:p>
          <a:p>
            <a:pPr marL="342900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dirty="0">
                <a:latin typeface="+mj-lt"/>
                <a:ea typeface="Cambria"/>
                <a:cs typeface="Cambria"/>
              </a:rPr>
              <a:t>п</a:t>
            </a:r>
            <a:r>
              <a:rPr lang="ru-RU" sz="2400" b="1" dirty="0" smtClean="0">
                <a:effectLst/>
                <a:latin typeface="+mj-lt"/>
                <a:ea typeface="Cambria"/>
                <a:cs typeface="Cambria"/>
              </a:rPr>
              <a:t>ервая кв. категория – 19 (45%);</a:t>
            </a:r>
          </a:p>
          <a:p>
            <a:pPr marL="342900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b="1" dirty="0">
                <a:latin typeface="+mj-lt"/>
                <a:ea typeface="Cambria"/>
                <a:cs typeface="Cambria"/>
              </a:rPr>
              <a:t>в</a:t>
            </a:r>
            <a:r>
              <a:rPr lang="ru-RU" sz="2400" b="1" dirty="0" smtClean="0">
                <a:latin typeface="+mj-lt"/>
                <a:ea typeface="Cambria"/>
                <a:cs typeface="Cambria"/>
              </a:rPr>
              <a:t>ысшая кв. категория -10 (23%).</a:t>
            </a:r>
            <a:endParaRPr lang="ru-RU" sz="2400" b="1" dirty="0">
              <a:effectLst/>
              <a:latin typeface="+mj-lt"/>
              <a:ea typeface="Cambria"/>
              <a:cs typeface="Cambria"/>
            </a:endParaRPr>
          </a:p>
        </p:txBody>
      </p:sp>
      <p:pic>
        <p:nvPicPr>
          <p:cNvPr id="3" name="Google Shape;131;p25"/>
          <p:cNvPicPr/>
          <p:nvPr/>
        </p:nvPicPr>
        <p:blipFill>
          <a:blip r:embed="rId2">
            <a:alphaModFix/>
          </a:blip>
          <a:srcRect/>
          <a:stretch/>
        </p:blipFill>
        <p:spPr bwMode="auto">
          <a:xfrm>
            <a:off x="323528" y="332656"/>
            <a:ext cx="3168352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753680" y="476672"/>
            <a:ext cx="1898440" cy="1296144"/>
          </a:xfrm>
          <a:prstGeom prst="rect">
            <a:avLst/>
          </a:prstGeom>
        </p:spPr>
      </p:pic>
      <p:pic>
        <p:nvPicPr>
          <p:cNvPr id="5" name="Picture 2" descr="2023 год объявлен Годом педагога и наставника - Ространснадзор"/>
          <p:cNvPicPr>
            <a:picLocks noGrp="1"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2656"/>
            <a:ext cx="172819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3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>
                <a:solidFill>
                  <a:schemeClr val="tx1"/>
                </a:solidFill>
              </a:rPr>
              <a:t>Спасибо за внимание!</a:t>
            </a:r>
            <a:endParaRPr lang="ru-RU" sz="26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2023 год объявлен Годом педагога и наставника - Ространснадзор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2656"/>
            <a:ext cx="172819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131;p25"/>
          <p:cNvPicPr/>
          <p:nvPr/>
        </p:nvPicPr>
        <p:blipFill>
          <a:blip r:embed="rId3">
            <a:alphaModFix/>
          </a:blip>
          <a:srcRect/>
          <a:stretch/>
        </p:blipFill>
        <p:spPr bwMode="auto">
          <a:xfrm>
            <a:off x="323528" y="332656"/>
            <a:ext cx="3168352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753680" y="476672"/>
            <a:ext cx="1898440" cy="1296144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494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551837"/>
            <a:ext cx="7992888" cy="3279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+mj-lt"/>
                <a:ea typeface="Cambria"/>
                <a:cs typeface="Cambria"/>
              </a:rPr>
              <a:t>Цель работы РМО учителей русского языка и литературы: </a:t>
            </a:r>
            <a:r>
              <a:rPr lang="ru-RU" sz="2400" dirty="0">
                <a:latin typeface="+mj-lt"/>
                <a:ea typeface="Calibri"/>
                <a:cs typeface="Times New Roman"/>
              </a:rPr>
              <a:t> оказание методической помощи учителям в улучшении организации обучения, совершенствовании уровня педагогического мастерства, профессиональной компетенции, методики преподавания в условиях обновлённых  ФГОС.</a:t>
            </a:r>
          </a:p>
          <a:p>
            <a:pPr indent="450215"/>
            <a:endParaRPr lang="ru-RU" sz="2400" b="1" dirty="0">
              <a:solidFill>
                <a:prstClr val="black"/>
              </a:solidFill>
              <a:latin typeface="Cambria"/>
              <a:ea typeface="Cambria"/>
              <a:cs typeface="Cambria"/>
            </a:endParaRPr>
          </a:p>
        </p:txBody>
      </p:sp>
      <p:pic>
        <p:nvPicPr>
          <p:cNvPr id="3" name="Google Shape;131;p25"/>
          <p:cNvPicPr/>
          <p:nvPr/>
        </p:nvPicPr>
        <p:blipFill>
          <a:blip r:embed="rId2">
            <a:alphaModFix/>
          </a:blip>
          <a:srcRect/>
          <a:stretch/>
        </p:blipFill>
        <p:spPr bwMode="auto">
          <a:xfrm>
            <a:off x="323528" y="332656"/>
            <a:ext cx="3168352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753680" y="476672"/>
            <a:ext cx="1898440" cy="1296144"/>
          </a:xfrm>
          <a:prstGeom prst="rect">
            <a:avLst/>
          </a:prstGeom>
        </p:spPr>
      </p:pic>
      <p:pic>
        <p:nvPicPr>
          <p:cNvPr id="5" name="Picture 2" descr="2023 год объявлен Годом педагога и наставника - Ространснадзор"/>
          <p:cNvPicPr>
            <a:picLocks noGrp="1"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2656"/>
            <a:ext cx="172819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2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8208912" cy="644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+mj-lt"/>
                <a:ea typeface="Calibri"/>
                <a:cs typeface="Times New Roman"/>
              </a:rPr>
              <a:t>Основные </a:t>
            </a:r>
            <a:r>
              <a:rPr lang="ru-RU" sz="2400" b="1" dirty="0" smtClean="0">
                <a:latin typeface="+mj-lt"/>
                <a:ea typeface="Calibri"/>
                <a:cs typeface="Times New Roman"/>
              </a:rPr>
              <a:t>задачи РМО:</a:t>
            </a:r>
            <a:endParaRPr lang="ru-RU" sz="2400" b="1" dirty="0">
              <a:latin typeface="+mj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latin typeface="+mj-lt"/>
                <a:ea typeface="Calibri"/>
                <a:cs typeface="Times New Roman"/>
              </a:rPr>
              <a:t>создание условий для активного использования современных технологий обучения; профессионального и творческого роста педагогов;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latin typeface="+mj-lt"/>
                <a:ea typeface="Calibri"/>
                <a:cs typeface="Times New Roman"/>
              </a:rPr>
              <a:t> внедрение актуального педагогического опыта в практику работы учителей;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latin typeface="+mj-lt"/>
                <a:ea typeface="Calibri"/>
                <a:cs typeface="Times New Roman"/>
              </a:rPr>
              <a:t>создание условий для повышения квалификации педагогических работников по вопросам ФГОС; практической грамотности, коммуникативной культуры, формирования </a:t>
            </a:r>
            <a:r>
              <a:rPr lang="ru-RU" sz="2000" b="1" dirty="0" smtClean="0">
                <a:latin typeface="+mj-lt"/>
                <a:ea typeface="Calibri"/>
                <a:cs typeface="Times New Roman"/>
              </a:rPr>
              <a:t>духовно -</a:t>
            </a:r>
            <a:r>
              <a:rPr lang="ru-RU" sz="2000" b="1" dirty="0">
                <a:latin typeface="+mj-lt"/>
                <a:ea typeface="Calibri"/>
                <a:cs typeface="Times New Roman"/>
              </a:rPr>
              <a:t>нравственной сферы школьников;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latin typeface="+mj-lt"/>
                <a:ea typeface="Calibri"/>
                <a:cs typeface="Times New Roman"/>
              </a:rPr>
              <a:t>создание системы работы педагога по подготовке школьников к ГИА;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>
                <a:latin typeface="+mj-lt"/>
                <a:ea typeface="Calibri"/>
                <a:cs typeface="Times New Roman"/>
              </a:rPr>
              <a:t>организация </a:t>
            </a:r>
            <a:r>
              <a:rPr lang="ru-RU" sz="2000" b="1" dirty="0" smtClean="0">
                <a:latin typeface="+mj-lt"/>
                <a:ea typeface="Calibri"/>
                <a:cs typeface="Times New Roman"/>
              </a:rPr>
              <a:t>внеурочной </a:t>
            </a:r>
            <a:r>
              <a:rPr lang="ru-RU" sz="2000" b="1" dirty="0">
                <a:latin typeface="+mj-lt"/>
                <a:ea typeface="Calibri"/>
                <a:cs typeface="Times New Roman"/>
              </a:rPr>
              <a:t>работы с обучающимися по русскому языку и литературе.</a:t>
            </a:r>
          </a:p>
          <a:p>
            <a:r>
              <a:rPr lang="ru-RU" dirty="0">
                <a:latin typeface="+mj-lt"/>
                <a:ea typeface="Calibri"/>
              </a:rPr>
              <a:t/>
            </a:r>
            <a:br>
              <a:rPr lang="ru-RU" dirty="0">
                <a:latin typeface="+mj-lt"/>
                <a:ea typeface="Calibri"/>
              </a:rPr>
            </a:b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734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 algn="l">
              <a:spcBef>
                <a:spcPct val="20000"/>
              </a:spcBef>
            </a:pP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2700" b="1" dirty="0" smtClean="0">
                <a:latin typeface="+mn-lt"/>
              </a:rPr>
              <a:t>Направления работы РМО учителей русского языка и литературы Алексеевского муниципального района Республики Татарстан </a:t>
            </a:r>
            <a:r>
              <a:rPr lang="ru-RU" sz="2700" b="1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2700" b="1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2022 -2023 учебном году:</a:t>
            </a:r>
            <a:br>
              <a:rPr lang="ru-RU" sz="2700" b="1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</a:br>
            <a:endParaRPr lang="ru-RU" sz="27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573016"/>
            <a:ext cx="7704856" cy="1752600"/>
          </a:xfrm>
        </p:spPr>
        <p:txBody>
          <a:bodyPr>
            <a:normAutofit fontScale="40000" lnSpcReduction="20000"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ru-RU" sz="5000" b="1" dirty="0" smtClean="0">
                <a:solidFill>
                  <a:schemeClr val="tx1"/>
                </a:solidFill>
              </a:rPr>
              <a:t>изучение нормативных документов;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5000" b="1" dirty="0" smtClean="0">
                <a:solidFill>
                  <a:schemeClr val="tx1"/>
                </a:solidFill>
              </a:rPr>
              <a:t>научно – методическая работа;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5000" b="1" dirty="0">
                <a:solidFill>
                  <a:schemeClr val="tx1"/>
                </a:solidFill>
              </a:rPr>
              <a:t>о</a:t>
            </a:r>
            <a:r>
              <a:rPr lang="ru-RU" sz="5000" b="1" dirty="0" smtClean="0">
                <a:solidFill>
                  <a:schemeClr val="tx1"/>
                </a:solidFill>
              </a:rPr>
              <a:t>рганизация учебного процесса;</a:t>
            </a:r>
          </a:p>
          <a:p>
            <a:pPr marL="342900" lvl="0" indent="-342900" algn="l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000" b="1" dirty="0">
                <a:solidFill>
                  <a:schemeClr val="tx1"/>
                </a:solidFill>
                <a:ea typeface="Calibri"/>
                <a:cs typeface="Times New Roman"/>
              </a:rPr>
              <a:t>методическое сопровождение подготовки педагогов к ОГЭ и ЕГЭ.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2023 год объявлен Годом педагога и наставника - Ространснадзор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2656"/>
            <a:ext cx="172819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131;p25"/>
          <p:cNvPicPr/>
          <p:nvPr/>
        </p:nvPicPr>
        <p:blipFill>
          <a:blip r:embed="rId3">
            <a:alphaModFix/>
          </a:blip>
          <a:srcRect/>
          <a:stretch/>
        </p:blipFill>
        <p:spPr bwMode="auto">
          <a:xfrm>
            <a:off x="323528" y="332656"/>
            <a:ext cx="3168352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753680" y="476672"/>
            <a:ext cx="189844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8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354013"/>
              </p:ext>
            </p:extLst>
          </p:nvPr>
        </p:nvGraphicFramePr>
        <p:xfrm>
          <a:off x="206334" y="620688"/>
          <a:ext cx="8856984" cy="6045874"/>
        </p:xfrm>
        <a:graphic>
          <a:graphicData uri="http://schemas.openxmlformats.org/drawingml/2006/table">
            <a:tbl>
              <a:tblPr firstRow="1" firstCol="1" bandRow="1"/>
              <a:tblGrid>
                <a:gridCol w="4936721"/>
                <a:gridCol w="3920263"/>
              </a:tblGrid>
              <a:tr h="342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Ответственные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1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Анализ результатов ОГЭ и ЕГЭ  по  русскому языку  и литературе за 2022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Задачи на новый 2022 – 2023 учебный год. Методические рекомендации  для учителей на основе анализа результатов ЕГЭ 2022 года.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Паранёва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О. В., учитель русского языка и литературы высшей квалификационной категории МБОУ «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Билярская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СОШ»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6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3. Методические рекомендации  для учителей по преподаванию учебных предметов в образовательных организациях с высокой долей обучающихся  с рисками учебной неуспешности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Кудряшова Н. С., учитель русского языка и литературы высшей квалификационной категории МБОУ Ромодановской  СОШ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О новом подходе к формированию комплектов тем итогового сочинения в 2022 году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Евланова А. Ф., учитель русского языка и литературы высшей квалификационной категории МБОУ АСОШ № 3 им. Г. С. Боровикова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Проекты документов, определяющих структуру и содержание контрольных измерительных материалов  ОГЭ, ЕГЭ в 2023 году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Евланова А. Ф., учитель русского языка и литературы высшей квалификационной категории МБОУ АСОШ № 3 им. Г. С. Боровикова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 Обновлённый ФГОС ООО: особенности преподавания  учебных предметов «Русский язык» и  «Литература»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Онучина Е. А., учитель русского языка и литературы высшей квалификационной категории МБОУ АСОШ № 2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 План конкурсных мероприятий на 2022-2023 учебный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Равина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О. И.,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методист МКУ «Отдел образования Алексеевского муниципального района Республики Татарстан»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39" marR="351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233064"/>
            <a:ext cx="622747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Заседание № 1 Сентябрь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412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05622"/>
              </p:ext>
            </p:extLst>
          </p:nvPr>
        </p:nvGraphicFramePr>
        <p:xfrm>
          <a:off x="395536" y="1700808"/>
          <a:ext cx="8116561" cy="4944579"/>
        </p:xfrm>
        <a:graphic>
          <a:graphicData uri="http://schemas.openxmlformats.org/drawingml/2006/table">
            <a:tbl>
              <a:tblPr firstRow="1" firstCol="1" bandRow="1"/>
              <a:tblGrid>
                <a:gridCol w="4444154"/>
                <a:gridCol w="3672407"/>
              </a:tblGrid>
              <a:tr h="499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Анализ результатов  ЕГЭ  по  русскому языку  и литературе за 2022 год 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Паранёва О. В., учитель русского языка и литературы высшей квалификационной категории МБОУ «Билярская СОШ» 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5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Задачи на новый 2022 – 2023 учебный год. Методические рекомендации  для учителей на основе анализа результатов ЕГЭ 2022 года.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9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3.О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знакомление  с демоверсиями, кодификаторами и спецификациями ЕГЭ 2023 года по русскому языку и литературе, изменениями в ЕГЭ 2023 года, размещенными на сайте ФИПИ </a:t>
                      </a:r>
                      <a:r>
                        <a:rPr lang="ru-RU" sz="1600" b="1" u="sng" dirty="0">
                          <a:solidFill>
                            <a:srgbClr val="008000"/>
                          </a:solidFill>
                          <a:effectLst/>
                          <a:latin typeface="Tahoma"/>
                          <a:ea typeface="Times New Roman"/>
                          <a:cs typeface="Times New Roman"/>
                          <a:hlinkClick r:id="rId2"/>
                        </a:rPr>
                        <a:t>https://fipi.ru/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Евланова А. Ф., учитель русского языка и литературы высшей квалификационной категории МБОУ АСОШ № 3 им. Г. С. Боровикова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00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4.Вопросы для председателей предметных комиссий от учителей</a:t>
                      </a: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русского языка и литературы</a:t>
                      </a: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Алексеевского муниципального района Республики Татарстан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Равина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О. И., методист МКУ «Отдел образования Алексеевского муниципального района Республики Татарстан»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95536" y="965551"/>
            <a:ext cx="842493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аседание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№ 2. Октябрь (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формате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ZOOM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-трансляции</a:t>
            </a: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212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606542"/>
              </p:ext>
            </p:extLst>
          </p:nvPr>
        </p:nvGraphicFramePr>
        <p:xfrm>
          <a:off x="683568" y="1340768"/>
          <a:ext cx="7679289" cy="5131068"/>
        </p:xfrm>
        <a:graphic>
          <a:graphicData uri="http://schemas.openxmlformats.org/drawingml/2006/table">
            <a:tbl>
              <a:tblPr firstRow="1" firstCol="1" bandRow="1"/>
              <a:tblGrid>
                <a:gridCol w="3839243"/>
                <a:gridCol w="3840046"/>
              </a:tblGrid>
              <a:tr h="11472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«Формирование функциональной грамотности обучающихся  на уроках русского языка и литературы как одно из основных требований  ФГОС»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Евланова А. Ф. учитель русского языка и литературы МБОУ АСОШ № 3 им. Г. С. Боровикова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3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«Активность участия учителей русского языка и литературы  и их воспитанников в конкурсах, конференциях, олимпиадах»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Равина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О. И., методист МКУ «Отдел образования Алексеевского муниципального района Республики Татарстан»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00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«Особенности  подготовки к ОГЭ  по русскому языку»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Максина О. Ю., учитель русского языка и литературы МБОУ АСОШ № 3 им. Г. С. Боровикова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00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«Особенности  подготовки к ОГЭ и ЕГЭ по  литературе»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Трифанова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С. В. учитель русского языка и литературы МБОУ АСОШ № 3 им. Г. С. Боровикова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3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Разное. Подведение итогов заседания РМО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Равина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О. И., методист МКУ «Отдел образования Алексеевского муниципального района Республики Татарстан»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714" marR="51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505217"/>
            <a:ext cx="77768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Заседание № 3.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Март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858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856077"/>
              </p:ext>
            </p:extLst>
          </p:nvPr>
        </p:nvGraphicFramePr>
        <p:xfrm>
          <a:off x="683568" y="1449697"/>
          <a:ext cx="7920880" cy="4767072"/>
        </p:xfrm>
        <a:graphic>
          <a:graphicData uri="http://schemas.openxmlformats.org/drawingml/2006/table">
            <a:tbl>
              <a:tblPr firstRow="1" firstCol="1" bandRow="1"/>
              <a:tblGrid>
                <a:gridCol w="4176464"/>
                <a:gridCol w="3744416"/>
              </a:tblGrid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«Формирование функциональной грамотности обучающихся  на уроках русского языка и литературы»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Зарипова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Р., учитель русского языка и литературы  МБОУ «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Среднетиганская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СОШ»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Активность участия учителей русского языка и литературы  и их воспитанников в конкурсах, конференциях, олимпиадах	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Равина О. И., методист МКУ «Отдел образования Алексеевского муниципального района Республики Татарстан»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43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Актуальные вопросы введения обновлённого ФГОС среднего общего образования: реализация федеральной рабочей программы по учебным предметам  «Русский  язык» «Литература»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Евланова А. Ф. , учитель русского языка и литературы МБОУ АСОШ № 3 им. Г. С. Боровикова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в Конструкторе рабочих программ на платформе «Единое содержание общего образования"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Онучина Е. А., учитель русского языка и литературы МБОУ «АСОШ № 2 имени Героя Советского Союза И. Е. Кочнева»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95537" y="773459"/>
            <a:ext cx="835292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Заседание №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Май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937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1508</Words>
  <Application>Microsoft Office PowerPoint</Application>
  <PresentationFormat>Экран (4:3)</PresentationFormat>
  <Paragraphs>244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 Анализ  работы районного методического объединения учителей русского языка и литературы Алексеевского муниципального района Республики Татарстан </vt:lpstr>
      <vt:lpstr>Презентация PowerPoint</vt:lpstr>
      <vt:lpstr>Презентация PowerPoint</vt:lpstr>
      <vt:lpstr>Презентация PowerPoint</vt:lpstr>
      <vt:lpstr> Направления работы РМО учителей русского языка и литературы Алексеевского муниципального района Республики Татарстан в 2022 -2023 учебном году: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ОГЭ -2023  по русскому языку и литературе по Алексеевскому району сравнительно других предметов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Районное методическое объединение учителей русского языка и литературы Алексеевского муниципального района Республики Татарстан</dc:title>
  <dc:creator>CHip</dc:creator>
  <cp:lastModifiedBy>CHip</cp:lastModifiedBy>
  <cp:revision>52</cp:revision>
  <dcterms:created xsi:type="dcterms:W3CDTF">2023-06-12T08:04:06Z</dcterms:created>
  <dcterms:modified xsi:type="dcterms:W3CDTF">2023-07-12T20:50:31Z</dcterms:modified>
</cp:coreProperties>
</file>